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1" r:id="rId3"/>
    <p:sldId id="264" r:id="rId4"/>
    <p:sldId id="265" r:id="rId5"/>
    <p:sldId id="266" r:id="rId6"/>
    <p:sldId id="267" r:id="rId7"/>
    <p:sldId id="268" r:id="rId8"/>
    <p:sldId id="283" r:id="rId9"/>
    <p:sldId id="284" r:id="rId10"/>
    <p:sldId id="285" r:id="rId11"/>
    <p:sldId id="269" r:id="rId12"/>
    <p:sldId id="270" r:id="rId13"/>
    <p:sldId id="286" r:id="rId14"/>
    <p:sldId id="287" r:id="rId15"/>
    <p:sldId id="274" r:id="rId16"/>
    <p:sldId id="275" r:id="rId17"/>
    <p:sldId id="276" r:id="rId18"/>
    <p:sldId id="272" r:id="rId19"/>
    <p:sldId id="273" r:id="rId20"/>
    <p:sldId id="277" r:id="rId21"/>
    <p:sldId id="282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D924F-B322-48F3-AC61-36EB9E7C3D66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B0715-10E9-439F-9A14-D6BDA192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R3: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Analyze the impact of the author’s choices regarding how to develop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relate elements of a story or drama (e.g., where a story is set, how the action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ordered, how the characters are introduced and developed).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R4: Determine the meaning of words and phrases as they are used in the text,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including figurative and connotative meanings; analyze the impact of specific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 choices on meaning and tone, including words with multiple meanings 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language that is particularly fresh, engaging, or beautiful. (Include Shakespeare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well as other authors.)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R5: Analyze how an author’s choices concerning how to structure specific parts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text (e.g., the choice of where to begin or end a story, the choice to provide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comedic or tragic resolution) contribute to its overall structure and meaning 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well as its aesthetic impact.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R9: Demonstrate knowledge of eighteenth-, nineteenth- and early-twentieth-century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foundational works of American literature, including how two or more texts from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same period treat similar themes or topics.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W2b &amp; c: Develop the topic thoroughly by selecting the most significant and relevant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facts, extended definitions, concrete details, quotations, or other information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examples appropriate to the audience’s knowledge of the topic.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 Use appropriate and varied transitions and syntax to link the major sections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text, create cohesion, and clarify the relationships among complex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ideas and concepts.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W3: Write narratives to develop real or imagined experiences or events using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effective technique, well-chosen details, and well-structured event sequences</a:t>
            </a:r>
            <a:endParaRPr lang="en-US" dirty="0" smtClean="0"/>
          </a:p>
          <a:p>
            <a:r>
              <a:rPr lang="en-US" dirty="0" smtClean="0"/>
              <a:t>OBJ: Develop stories with naturalism characteristics</a:t>
            </a:r>
          </a:p>
          <a:p>
            <a:r>
              <a:rPr lang="en-US" dirty="0" smtClean="0"/>
              <a:t>Modeling</a:t>
            </a:r>
            <a:r>
              <a:rPr lang="en-US" baseline="0" dirty="0" smtClean="0"/>
              <a:t> – use the modern examples/article on real man vs. nature elements</a:t>
            </a:r>
          </a:p>
          <a:p>
            <a:r>
              <a:rPr lang="en-US" baseline="0" dirty="0" smtClean="0"/>
              <a:t>Teacher guided notes</a:t>
            </a:r>
          </a:p>
          <a:p>
            <a:r>
              <a:rPr lang="en-US" baseline="0" dirty="0" err="1" smtClean="0"/>
              <a:t>Ind</a:t>
            </a:r>
            <a:r>
              <a:rPr lang="en-US" baseline="0" dirty="0" smtClean="0"/>
              <a:t> practice: writing own story</a:t>
            </a:r>
          </a:p>
          <a:p>
            <a:r>
              <a:rPr lang="en-US" baseline="0" dirty="0" smtClean="0"/>
              <a:t>Closure: exit ticket, choral answer!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BBBB-C08A-439C-ADD9-919548159AC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0314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891F2E-2FAF-4B0A-AD84-37A650FFF9FD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6B4808-5B45-4474-B15E-B9260929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91F2E-2FAF-4B0A-AD84-37A650FFF9FD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B4808-5B45-4474-B15E-B9260929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91F2E-2FAF-4B0A-AD84-37A650FFF9FD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B4808-5B45-4474-B15E-B9260929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ACCB12-D35D-431E-925A-AB8DB1AEE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91F2E-2FAF-4B0A-AD84-37A650FFF9FD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B4808-5B45-4474-B15E-B92609298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91F2E-2FAF-4B0A-AD84-37A650FFF9FD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B4808-5B45-4474-B15E-B92609298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91F2E-2FAF-4B0A-AD84-37A650FFF9FD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B4808-5B45-4474-B15E-B92609298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91F2E-2FAF-4B0A-AD84-37A650FFF9FD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B4808-5B45-4474-B15E-B9260929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91F2E-2FAF-4B0A-AD84-37A650FFF9FD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B4808-5B45-4474-B15E-B92609298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91F2E-2FAF-4B0A-AD84-37A650FFF9FD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B4808-5B45-4474-B15E-B9260929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891F2E-2FAF-4B0A-AD84-37A650FFF9FD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6B4808-5B45-4474-B15E-B9260929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891F2E-2FAF-4B0A-AD84-37A650FFF9FD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6B4808-5B45-4474-B15E-B92609298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891F2E-2FAF-4B0A-AD84-37A650FFF9FD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6B4808-5B45-4474-B15E-B9260929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aFaFEuwHLQ" TargetMode="External"/><Relationship Id="rId2" Type="http://schemas.openxmlformats.org/officeDocument/2006/relationships/hyperlink" Target="https://www.youtube.com/watch?v=kYrmlP9MQ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FU3YVt9sJ5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>
                <a:effectLst>
                  <a:outerShdw blurRad="38100" dist="38100" dir="2700000" algn="tl">
                    <a:srgbClr val="C0C0C0"/>
                  </a:outerShdw>
                </a:effectLst>
                <a:latin typeface="Port Credit" pitchFamily="2" charset="0"/>
              </a:rPr>
              <a:t>What is Naturalism?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600" dirty="0" smtClean="0">
                <a:solidFill>
                  <a:schemeClr val="tx2"/>
                </a:solidFill>
              </a:rPr>
              <a:t>Applied </a:t>
            </a:r>
            <a:r>
              <a:rPr lang="en-US" sz="2600" i="1" dirty="0" smtClean="0">
                <a:solidFill>
                  <a:schemeClr val="tx2"/>
                </a:solidFill>
              </a:rPr>
              <a:t>scientific principles </a:t>
            </a:r>
            <a:r>
              <a:rPr lang="en-US" sz="2600" dirty="0" smtClean="0">
                <a:solidFill>
                  <a:schemeClr val="tx2"/>
                </a:solidFill>
              </a:rPr>
              <a:t>of objectivity and detachment to the study of human beings</a:t>
            </a:r>
            <a:r>
              <a:rPr lang="en-US" sz="26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70000"/>
              </a:lnSpc>
              <a:buNone/>
            </a:pPr>
            <a:endParaRPr lang="en-US" sz="2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en-US" sz="2600" dirty="0" smtClean="0">
                <a:solidFill>
                  <a:schemeClr val="tx2"/>
                </a:solidFill>
              </a:rPr>
              <a:t>Influenced by Darwinism (natural selection) and psychology (Freud</a:t>
            </a:r>
            <a:r>
              <a:rPr lang="en-US" sz="2600" dirty="0" smtClean="0">
                <a:solidFill>
                  <a:schemeClr val="tx2"/>
                </a:solidFill>
              </a:rPr>
              <a:t>)</a:t>
            </a:r>
          </a:p>
          <a:p>
            <a:pPr eaLnBrk="1" hangingPunct="1">
              <a:lnSpc>
                <a:spcPct val="70000"/>
              </a:lnSpc>
              <a:buNone/>
            </a:pPr>
            <a:endParaRPr lang="en-US" sz="2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en-US" sz="2600" dirty="0" smtClean="0">
                <a:solidFill>
                  <a:schemeClr val="tx2"/>
                </a:solidFill>
              </a:rPr>
              <a:t>Posited that men were governed by heredity and environment</a:t>
            </a:r>
            <a:r>
              <a:rPr lang="en-US" sz="26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70000"/>
              </a:lnSpc>
              <a:buNone/>
            </a:pPr>
            <a:endParaRPr lang="en-US" sz="2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en-US" sz="2600" dirty="0" smtClean="0">
                <a:solidFill>
                  <a:schemeClr val="tx2"/>
                </a:solidFill>
              </a:rPr>
              <a:t>Often depict man in conflict with nature, society, or himself</a:t>
            </a:r>
            <a:r>
              <a:rPr lang="en-US" sz="2600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70000"/>
              </a:lnSpc>
              <a:buNone/>
            </a:pPr>
            <a:endParaRPr lang="en-US" sz="2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en-US" sz="2600" dirty="0" smtClean="0">
                <a:solidFill>
                  <a:schemeClr val="tx2"/>
                </a:solidFill>
              </a:rPr>
              <a:t>Prominent from 1880-1920s</a:t>
            </a:r>
          </a:p>
          <a:p>
            <a:pPr eaLnBrk="1" hangingPunct="1">
              <a:lnSpc>
                <a:spcPct val="70000"/>
              </a:lnSpc>
            </a:pPr>
            <a:endParaRPr lang="en-US" sz="26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1. </a:t>
            </a:r>
            <a:r>
              <a:rPr lang="en-US" sz="2400" b="1" u="sng" dirty="0" smtClean="0"/>
              <a:t>Man vs. Nature- </a:t>
            </a:r>
            <a:r>
              <a:rPr lang="en-US" sz="2400" dirty="0" smtClean="0"/>
              <a:t>survival and survival of the fittest are key themes</a:t>
            </a:r>
          </a:p>
          <a:p>
            <a:endParaRPr lang="en-US" sz="2400" dirty="0" smtClean="0"/>
          </a:p>
          <a:p>
            <a:r>
              <a:rPr lang="en-US" sz="2400" dirty="0" smtClean="0"/>
              <a:t>2. </a:t>
            </a:r>
            <a:r>
              <a:rPr lang="en-US" sz="2400" b="1" u="sng" dirty="0" smtClean="0"/>
              <a:t>The “Brute Within”- </a:t>
            </a:r>
            <a:r>
              <a:rPr lang="en-US" sz="2400" dirty="0" smtClean="0"/>
              <a:t>each individual has natural survival instincts</a:t>
            </a:r>
          </a:p>
          <a:p>
            <a:endParaRPr lang="en-US" sz="2400" dirty="0" smtClean="0"/>
          </a:p>
          <a:p>
            <a:r>
              <a:rPr lang="en-US" sz="2400" dirty="0" smtClean="0"/>
              <a:t>3. </a:t>
            </a:r>
            <a:r>
              <a:rPr lang="en-US" sz="2400" b="1" u="sng" dirty="0" smtClean="0"/>
              <a:t>Nature is an indifferent force</a:t>
            </a:r>
            <a:r>
              <a:rPr lang="en-US" sz="2400" dirty="0" smtClean="0"/>
              <a:t>, not caring about humans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4. </a:t>
            </a:r>
            <a:r>
              <a:rPr lang="en-US" sz="2400" b="1" u="sng" smtClean="0"/>
              <a:t>The environment/Society </a:t>
            </a:r>
            <a:r>
              <a:rPr lang="en-US" sz="2400" b="1" u="sng" dirty="0" smtClean="0"/>
              <a:t>affects and determines individual lives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dirty="0" smtClean="0"/>
              <a:t>5</a:t>
            </a:r>
            <a:r>
              <a:rPr lang="en-US" sz="2400" b="1" dirty="0" smtClean="0"/>
              <a:t>. </a:t>
            </a:r>
            <a:r>
              <a:rPr lang="en-US" sz="2400" b="1" u="sng" dirty="0" smtClean="0"/>
              <a:t>Humans have no hope</a:t>
            </a:r>
            <a:r>
              <a:rPr lang="en-US" sz="2400" dirty="0" smtClean="0"/>
              <a:t>. There’s no hope beyond the               grave 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Tenets of Naturalism</a:t>
            </a:r>
            <a:endParaRPr lang="en-US" sz="6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702" y="1295400"/>
            <a:ext cx="5184648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Specific Characteristics of Naturalist Stories: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Mythic situations </a:t>
            </a:r>
            <a:r>
              <a:rPr lang="en-US" dirty="0"/>
              <a:t>– open sea, deserted island, wilderness, etc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SURVIVAL-</a:t>
            </a:r>
            <a:r>
              <a:rPr lang="en-US" dirty="0" smtClean="0"/>
              <a:t> Fate </a:t>
            </a:r>
            <a:r>
              <a:rPr lang="en-US" dirty="0"/>
              <a:t>is determined by forces beyond individual control.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Naturalism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7350" y="2209800"/>
            <a:ext cx="3368802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>
                <a:effectLst>
                  <a:outerShdw blurRad="38100" dist="38100" dir="2700000" algn="tl">
                    <a:srgbClr val="C0C0C0"/>
                  </a:outerShdw>
                </a:effectLst>
                <a:latin typeface="Port Credit" pitchFamily="2" charset="0"/>
              </a:rPr>
              <a:t>Naturalist Writers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3616325" cy="4497388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600" dirty="0" smtClean="0">
                <a:solidFill>
                  <a:schemeClr val="tx2"/>
                </a:solidFill>
              </a:rPr>
              <a:t>Stephen </a:t>
            </a:r>
            <a:r>
              <a:rPr lang="en-US" sz="2600" dirty="0" smtClean="0">
                <a:solidFill>
                  <a:schemeClr val="tx2"/>
                </a:solidFill>
              </a:rPr>
              <a:t>Crane</a:t>
            </a:r>
          </a:p>
          <a:p>
            <a:pPr eaLnBrk="1" hangingPunct="1">
              <a:lnSpc>
                <a:spcPct val="70000"/>
              </a:lnSpc>
              <a:buNone/>
            </a:pPr>
            <a:endParaRPr lang="en-US" sz="2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en-US" sz="2600" dirty="0" smtClean="0">
                <a:solidFill>
                  <a:schemeClr val="tx2"/>
                </a:solidFill>
              </a:rPr>
              <a:t>Ambrose </a:t>
            </a:r>
            <a:r>
              <a:rPr lang="en-US" sz="2600" dirty="0" smtClean="0">
                <a:solidFill>
                  <a:schemeClr val="tx2"/>
                </a:solidFill>
              </a:rPr>
              <a:t>Bierce</a:t>
            </a:r>
          </a:p>
          <a:p>
            <a:pPr eaLnBrk="1" hangingPunct="1">
              <a:lnSpc>
                <a:spcPct val="70000"/>
              </a:lnSpc>
              <a:buNone/>
            </a:pPr>
            <a:endParaRPr lang="en-US" sz="2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en-US" sz="2600" dirty="0" smtClean="0">
                <a:solidFill>
                  <a:schemeClr val="tx2"/>
                </a:solidFill>
              </a:rPr>
              <a:t>Jack </a:t>
            </a:r>
            <a:r>
              <a:rPr lang="en-US" sz="2600" dirty="0" smtClean="0">
                <a:solidFill>
                  <a:schemeClr val="tx2"/>
                </a:solidFill>
              </a:rPr>
              <a:t>London</a:t>
            </a:r>
          </a:p>
          <a:p>
            <a:pPr eaLnBrk="1" hangingPunct="1">
              <a:lnSpc>
                <a:spcPct val="70000"/>
              </a:lnSpc>
            </a:pPr>
            <a:endParaRPr lang="en-US" sz="2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en-US" sz="2600" dirty="0" smtClean="0">
                <a:solidFill>
                  <a:schemeClr val="tx2"/>
                </a:solidFill>
              </a:rPr>
              <a:t>Charlotte </a:t>
            </a:r>
            <a:r>
              <a:rPr lang="en-US" sz="2600" dirty="0" smtClean="0">
                <a:solidFill>
                  <a:schemeClr val="tx2"/>
                </a:solidFill>
              </a:rPr>
              <a:t>Perkins </a:t>
            </a:r>
            <a:r>
              <a:rPr lang="en-US" sz="2600" dirty="0" smtClean="0">
                <a:solidFill>
                  <a:schemeClr val="tx2"/>
                </a:solidFill>
              </a:rPr>
              <a:t>Gilman</a:t>
            </a:r>
          </a:p>
          <a:p>
            <a:pPr eaLnBrk="1" hangingPunct="1">
              <a:lnSpc>
                <a:spcPct val="70000"/>
              </a:lnSpc>
              <a:buNone/>
            </a:pPr>
            <a:endParaRPr lang="en-US" sz="2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en-US" sz="2600" dirty="0" smtClean="0">
                <a:solidFill>
                  <a:schemeClr val="tx2"/>
                </a:solidFill>
              </a:rPr>
              <a:t>Edith Wharton</a:t>
            </a:r>
          </a:p>
          <a:p>
            <a:pPr eaLnBrk="1" hangingPunct="1">
              <a:lnSpc>
                <a:spcPct val="70000"/>
              </a:lnSpc>
            </a:pPr>
            <a:endParaRPr lang="en-US" sz="2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en-US" sz="2600" dirty="0" smtClean="0">
              <a:solidFill>
                <a:schemeClr val="tx2"/>
              </a:solidFill>
            </a:endParaRPr>
          </a:p>
        </p:txBody>
      </p:sp>
      <p:pic>
        <p:nvPicPr>
          <p:cNvPr id="55300" name="Picture 4" descr="cranepic4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1371600"/>
            <a:ext cx="3189288" cy="5181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>
                <a:effectLst>
                  <a:outerShdw blurRad="38100" dist="38100" dir="2700000" algn="tl">
                    <a:srgbClr val="C0C0C0"/>
                  </a:outerShdw>
                </a:effectLst>
                <a:latin typeface="Port Credit" pitchFamily="2" charset="0"/>
              </a:rPr>
              <a:t>Why did Naturalism develop?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The swell of immigrants in the latter half of the 19</a:t>
            </a:r>
            <a:r>
              <a:rPr lang="en-US" sz="2400" baseline="30000" dirty="0" smtClean="0">
                <a:solidFill>
                  <a:schemeClr val="tx2"/>
                </a:solidFill>
              </a:rPr>
              <a:t>th</a:t>
            </a:r>
            <a:r>
              <a:rPr lang="en-US" sz="2400" dirty="0" smtClean="0">
                <a:solidFill>
                  <a:schemeClr val="tx2"/>
                </a:solidFill>
              </a:rPr>
              <a:t> century, which led to a larger lower class and increased poverty in the </a:t>
            </a:r>
            <a:r>
              <a:rPr lang="en-US" sz="2400" dirty="0" smtClean="0">
                <a:solidFill>
                  <a:schemeClr val="tx2"/>
                </a:solidFill>
              </a:rPr>
              <a:t>cities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The prominence of psychology and the theories of Sigmund </a:t>
            </a:r>
            <a:r>
              <a:rPr lang="en-US" sz="2400" dirty="0" smtClean="0">
                <a:solidFill>
                  <a:schemeClr val="tx2"/>
                </a:solidFill>
              </a:rPr>
              <a:t>Freud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Pessimism in the wake of the Civil War and </a:t>
            </a:r>
            <a:r>
              <a:rPr lang="en-US" sz="2400" dirty="0" smtClean="0">
                <a:solidFill>
                  <a:schemeClr val="tx2"/>
                </a:solidFill>
              </a:rPr>
              <a:t>Reconstruction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Publication of Charles Darwin’s </a:t>
            </a:r>
            <a:r>
              <a:rPr lang="en-US" sz="2400" i="1" dirty="0" smtClean="0">
                <a:solidFill>
                  <a:schemeClr val="tx2"/>
                </a:solidFill>
              </a:rPr>
              <a:t>Origin of the Species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www.youtube.com/watch?v=Bgw394ZKsis  </a:t>
            </a: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www.youtube.com/watch?v=kYrmlP9MQus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Into the Wild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Man V Wild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How does this clip represent naturalism?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Are people a product of their environment?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Naturalism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1691" y="2478024"/>
            <a:ext cx="3714146" cy="234403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Pop Culture Connections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527048"/>
            <a:ext cx="3527256" cy="19019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8952" y="4372418"/>
            <a:ext cx="4014107" cy="2247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015" y="1430314"/>
            <a:ext cx="2722185" cy="18141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9930" y="4268778"/>
            <a:ext cx="2754269" cy="206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44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1562630"/>
            <a:ext cx="6248400" cy="4165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Water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3049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Jack London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Law of Life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3581400"/>
            <a:ext cx="3671888" cy="2750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guy was amazing.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Called to adventure – poor, laborer in many industries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 16 – oyster pirate! ARG!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Seal hunting at 17.  Alaska!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Arrested for being homeless! </a:t>
            </a:r>
          </a:p>
          <a:p>
            <a:endParaRPr lang="en-US" dirty="0" smtClean="0"/>
          </a:p>
          <a:p>
            <a:r>
              <a:rPr lang="en-US" dirty="0" smtClean="0"/>
              <a:t>True rags to riches story.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Author: </a:t>
            </a:r>
            <a:r>
              <a:rPr lang="en-US" dirty="0" smtClean="0"/>
              <a:t>Jack </a:t>
            </a:r>
            <a:r>
              <a:rPr lang="en-US" dirty="0" smtClean="0"/>
              <a:t>London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991508"/>
            <a:ext cx="2785872" cy="3126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Take out your DICKINSON chart!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We have more presentations today.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Pg. 770</a:t>
            </a:r>
            <a:endParaRPr lang="en-US" dirty="0"/>
          </a:p>
          <a:p>
            <a:r>
              <a:rPr lang="en-US" dirty="0" smtClean="0"/>
              <a:t>Eskimo Tribe</a:t>
            </a:r>
            <a:endParaRPr lang="en-US" dirty="0"/>
          </a:p>
          <a:p>
            <a:r>
              <a:rPr lang="en-US" dirty="0" smtClean="0"/>
              <a:t>Survival of the Fittest</a:t>
            </a:r>
          </a:p>
          <a:p>
            <a:r>
              <a:rPr lang="en-US" dirty="0" smtClean="0"/>
              <a:t>The Weak were left behind</a:t>
            </a:r>
          </a:p>
          <a:p>
            <a:pPr marL="0" indent="0">
              <a:buNone/>
            </a:pPr>
            <a:r>
              <a:rPr lang="en-US" dirty="0" smtClean="0"/>
              <a:t>Even family…</a:t>
            </a:r>
          </a:p>
          <a:p>
            <a:pPr marL="0" indent="0">
              <a:buNone/>
            </a:pPr>
            <a:r>
              <a:rPr lang="en-US" dirty="0" smtClean="0"/>
              <a:t>In the Arctic Tundra, there’s no time</a:t>
            </a:r>
            <a:br>
              <a:rPr lang="en-US" dirty="0" smtClean="0"/>
            </a:br>
            <a:r>
              <a:rPr lang="en-US" dirty="0" smtClean="0"/>
              <a:t>for people who can’t take care of themselves…</a:t>
            </a:r>
          </a:p>
          <a:p>
            <a:pPr marL="0" indent="0">
              <a:buNone/>
            </a:pPr>
            <a:r>
              <a:rPr lang="en-US" dirty="0" smtClean="0"/>
              <a:t>Find out what happens to old </a:t>
            </a:r>
            <a:r>
              <a:rPr lang="en-US" dirty="0" err="1" smtClean="0"/>
              <a:t>Kookoosh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Read this story- Then we will discuss it-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Life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5458" y="1358098"/>
            <a:ext cx="1993248" cy="252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984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today’s culture think about death?</a:t>
            </a:r>
          </a:p>
          <a:p>
            <a:endParaRPr lang="en-US" dirty="0" smtClean="0"/>
          </a:p>
          <a:p>
            <a:r>
              <a:rPr lang="en-US" dirty="0" smtClean="0"/>
              <a:t>How does today’s culture view the elderly?</a:t>
            </a:r>
          </a:p>
          <a:p>
            <a:endParaRPr lang="en-US" dirty="0" smtClean="0"/>
          </a:p>
          <a:p>
            <a:r>
              <a:rPr lang="en-US" dirty="0" smtClean="0"/>
              <a:t>What are some specific examples?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READING…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Describe the conditions of Life for the tribe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does </a:t>
            </a:r>
            <a:r>
              <a:rPr lang="en-US" dirty="0" err="1" smtClean="0"/>
              <a:t>Koskoosh</a:t>
            </a:r>
            <a:r>
              <a:rPr lang="en-US" dirty="0" smtClean="0"/>
              <a:t> die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does the tribe view the elderly?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the task of every living thing in nature?</a:t>
            </a:r>
          </a:p>
          <a:p>
            <a:endParaRPr lang="en-US" dirty="0" smtClean="0"/>
          </a:p>
          <a:p>
            <a:r>
              <a:rPr lang="en-US" dirty="0" smtClean="0"/>
              <a:t>Find evidence (specific lines) that show elements of Naturalism.</a:t>
            </a:r>
          </a:p>
          <a:p>
            <a:endParaRPr lang="en-US" dirty="0" smtClean="0"/>
          </a:p>
          <a:p>
            <a:r>
              <a:rPr lang="en-US" dirty="0" smtClean="0"/>
              <a:t>Who is the speaker in this story? What perspective is it told from?</a:t>
            </a:r>
          </a:p>
          <a:p>
            <a:endParaRPr lang="en-US" dirty="0" smtClean="0"/>
          </a:p>
          <a:p>
            <a:r>
              <a:rPr lang="en-US" dirty="0"/>
              <a:t>What event did </a:t>
            </a:r>
            <a:r>
              <a:rPr lang="en-US" dirty="0" err="1" smtClean="0"/>
              <a:t>Kookoosh</a:t>
            </a:r>
            <a:r>
              <a:rPr lang="en-US" dirty="0" smtClean="0"/>
              <a:t> witness </a:t>
            </a:r>
            <a:r>
              <a:rPr lang="en-US" dirty="0"/>
              <a:t>as a teen that affected him (and becomes ironic later)?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do you think of the conclusion of the story?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Answer these Questions- you will turn this 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an experience of your own (real) and then put yourself in that moment or in a different setting or situation. Write the beginning of an adventure story</a:t>
            </a:r>
            <a:r>
              <a:rPr lang="en-US" dirty="0" smtClean="0"/>
              <a:t>. Survival </a:t>
            </a:r>
            <a:r>
              <a:rPr lang="en-US" dirty="0" smtClean="0"/>
              <a:t>Story!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000" dirty="0" smtClean="0"/>
              <a:t>Ex… I once had heat stroke hiking in Colorado.  I’m going to change my setting and put me in a stranded life boat after a ship sank. I’m hungry, thirsty, etc… same as I felt in Colorado. Use what you know to write what you WANT. Use imagery, figurative language, tone, mood, etc. 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Writing Closure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1855-1910</a:t>
            </a:r>
            <a:endParaRPr lang="en-US" sz="3200" b="1" dirty="0" smtClean="0"/>
          </a:p>
          <a:p>
            <a:endParaRPr lang="en-US" sz="3200" dirty="0" smtClean="0"/>
          </a:p>
          <a:p>
            <a:r>
              <a:rPr lang="en-US" sz="3200" b="1" dirty="0" smtClean="0"/>
              <a:t>Keep it Real!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3200" dirty="0" smtClean="0"/>
              <a:t>This literary movement focused on expressing the </a:t>
            </a:r>
            <a:r>
              <a:rPr lang="en-US" sz="3200" u="sng" dirty="0" smtClean="0"/>
              <a:t>harshness</a:t>
            </a:r>
            <a:r>
              <a:rPr lang="en-US" sz="3200" dirty="0" smtClean="0"/>
              <a:t> of life </a:t>
            </a:r>
          </a:p>
          <a:p>
            <a:endParaRPr lang="en-US" sz="3200" dirty="0" smtClean="0"/>
          </a:p>
          <a:p>
            <a:r>
              <a:rPr lang="en-US" sz="3200" dirty="0" smtClean="0"/>
              <a:t>These stories were True and relatable…</a:t>
            </a:r>
          </a:p>
          <a:p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Realism</a:t>
            </a: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Slave </a:t>
            </a:r>
            <a:r>
              <a:rPr lang="en-US" sz="3600" b="1" dirty="0" smtClean="0"/>
              <a:t>Narratives</a:t>
            </a:r>
          </a:p>
          <a:p>
            <a:pPr>
              <a:buNone/>
            </a:pPr>
            <a:endParaRPr lang="en-US" sz="3600" b="1" dirty="0" smtClean="0"/>
          </a:p>
          <a:p>
            <a:r>
              <a:rPr lang="en-US" sz="3600" b="1" dirty="0" smtClean="0"/>
              <a:t>Whitman- </a:t>
            </a:r>
            <a:endParaRPr lang="en-US" sz="3600" b="1" dirty="0" smtClean="0"/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bold and confident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 smtClean="0"/>
              <a:t> Wrote in Free Verse</a:t>
            </a:r>
          </a:p>
          <a:p>
            <a:endParaRPr lang="en-US" sz="1900" dirty="0" smtClean="0"/>
          </a:p>
          <a:p>
            <a:r>
              <a:rPr lang="en-US" sz="3600" b="1" dirty="0" smtClean="0"/>
              <a:t>Dickinson-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shy and  reserved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Wrote in Quatrain structure, slant rhyme, irregular capitalization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/>
          </a:p>
          <a:p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Realism Authors </a:t>
            </a:r>
            <a:endParaRPr lang="en-US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3200" dirty="0" smtClean="0"/>
              <a:t>Dates: </a:t>
            </a:r>
            <a:r>
              <a:rPr lang="en-US" sz="3200" b="1" dirty="0" smtClean="0"/>
              <a:t>1870-1910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The literary movement which focused on expressing</a:t>
            </a:r>
          </a:p>
          <a:p>
            <a:r>
              <a:rPr lang="en-US" sz="2800" b="1" dirty="0" smtClean="0"/>
              <a:t>- the characteristics, </a:t>
            </a:r>
          </a:p>
          <a:p>
            <a:r>
              <a:rPr lang="en-US" sz="3200" dirty="0" smtClean="0"/>
              <a:t>-traditions,  </a:t>
            </a:r>
          </a:p>
          <a:p>
            <a:r>
              <a:rPr lang="en-US" sz="3200" dirty="0" smtClean="0"/>
              <a:t>-and customs </a:t>
            </a:r>
          </a:p>
          <a:p>
            <a:r>
              <a:rPr lang="en-US" sz="3200" dirty="0" smtClean="0"/>
              <a:t>of a specific region in the U.S.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Regionalism</a:t>
            </a:r>
            <a:endParaRPr lang="en-US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Mark Twain- used dialect</a:t>
            </a:r>
          </a:p>
          <a:p>
            <a:pPr>
              <a:buNone/>
            </a:pPr>
            <a:r>
              <a:rPr lang="en-US" sz="2800" b="1" i="1" dirty="0" smtClean="0"/>
              <a:t>			example: </a:t>
            </a:r>
            <a:r>
              <a:rPr lang="en-US" sz="2800" b="1" i="1" dirty="0" err="1" smtClean="0"/>
              <a:t>Puddnhead</a:t>
            </a:r>
            <a:r>
              <a:rPr lang="en-US" sz="2800" b="1" i="1" dirty="0" smtClean="0"/>
              <a:t> Wilson 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Kate </a:t>
            </a:r>
            <a:r>
              <a:rPr lang="en-US" sz="2800" b="1" dirty="0"/>
              <a:t>C</a:t>
            </a:r>
            <a:r>
              <a:rPr lang="en-US" sz="2800" b="1" dirty="0" smtClean="0"/>
              <a:t>hopin- also used dialect and focused 					on  setting!</a:t>
            </a:r>
          </a:p>
          <a:p>
            <a:pPr>
              <a:buNone/>
            </a:pPr>
            <a:r>
              <a:rPr lang="en-US" sz="2800" b="1" i="1" dirty="0" smtClean="0"/>
              <a:t>			example: Desiree’s baby</a:t>
            </a:r>
            <a:endParaRPr lang="en-US" sz="28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Regionalist Authors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Naturalism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 vs. nature</a:t>
            </a:r>
          </a:p>
          <a:p>
            <a:endParaRPr lang="en-US" sz="2400" dirty="0" smtClean="0"/>
          </a:p>
          <a:p>
            <a:r>
              <a:rPr lang="en-US" sz="2400" dirty="0" smtClean="0"/>
              <a:t>Survival and human instincts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Naturalism</a:t>
            </a:r>
            <a:r>
              <a:rPr lang="en-US" dirty="0" smtClean="0"/>
              <a:t> </a:t>
            </a:r>
            <a:r>
              <a:rPr lang="en-US" dirty="0" smtClean="0"/>
              <a:t>was a </a:t>
            </a:r>
            <a:r>
              <a:rPr lang="en-US" b="1" dirty="0" smtClean="0"/>
              <a:t>literary</a:t>
            </a:r>
            <a:r>
              <a:rPr lang="en-US" dirty="0" smtClean="0"/>
              <a:t> </a:t>
            </a:r>
            <a:r>
              <a:rPr lang="en-US" smtClean="0"/>
              <a:t>movement </a:t>
            </a:r>
            <a:r>
              <a:rPr lang="en-US" smtClean="0"/>
              <a:t>from </a:t>
            </a:r>
            <a:r>
              <a:rPr lang="en-US" dirty="0" smtClean="0"/>
              <a:t>the 1880s to 1930s that used detailed realism to suggest that social conditions, heredity, and environment had inescapable force in shaping human character.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Naturalism?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More detailed, focused forms of REALISM: 				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3200" b="1" dirty="0" smtClean="0"/>
              <a:t>Regionalism- </a:t>
            </a:r>
            <a:r>
              <a:rPr lang="en-US" sz="2400" b="1" dirty="0" smtClean="0"/>
              <a:t>Location- dialect, </a:t>
            </a:r>
            <a:r>
              <a:rPr lang="en-US" sz="2400" b="1" dirty="0" err="1" smtClean="0"/>
              <a:t>customs,etc</a:t>
            </a:r>
            <a:r>
              <a:rPr lang="en-US" sz="2400" b="1" dirty="0" smtClean="0"/>
              <a:t>.</a:t>
            </a:r>
            <a:endParaRPr lang="en-US" sz="3200" b="1" dirty="0" smtClean="0"/>
          </a:p>
          <a:p>
            <a:pPr lvl="1">
              <a:buNone/>
            </a:pPr>
            <a:endParaRPr lang="en-US" sz="3200" b="1" dirty="0" smtClean="0"/>
          </a:p>
          <a:p>
            <a:pPr lvl="1">
              <a:buNone/>
            </a:pPr>
            <a:r>
              <a:rPr lang="en-US" sz="3200" b="1" dirty="0" smtClean="0"/>
              <a:t>Naturalism- </a:t>
            </a:r>
            <a:r>
              <a:rPr lang="en-US" sz="2400" dirty="0" smtClean="0"/>
              <a:t>Environment (physical or social)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REALISM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425</TotalTime>
  <Words>1041</Words>
  <Application>Microsoft Office PowerPoint</Application>
  <PresentationFormat>On-screen Show (4:3)</PresentationFormat>
  <Paragraphs>195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Slide 1</vt:lpstr>
      <vt:lpstr>WARM UP</vt:lpstr>
      <vt:lpstr>Realism</vt:lpstr>
      <vt:lpstr>Realism Authors </vt:lpstr>
      <vt:lpstr>Regionalism</vt:lpstr>
      <vt:lpstr>Regionalist Authors</vt:lpstr>
      <vt:lpstr>Naturalism</vt:lpstr>
      <vt:lpstr>What is Naturalism?</vt:lpstr>
      <vt:lpstr>REALISM</vt:lpstr>
      <vt:lpstr>What is Naturalism?</vt:lpstr>
      <vt:lpstr>Tenets of Naturalism</vt:lpstr>
      <vt:lpstr>Naturalism</vt:lpstr>
      <vt:lpstr>Naturalist Writers</vt:lpstr>
      <vt:lpstr>Why did Naturalism develop?</vt:lpstr>
      <vt:lpstr>Modern Naturalism</vt:lpstr>
      <vt:lpstr>Other Pop Culture Connections</vt:lpstr>
      <vt:lpstr>White Water Center</vt:lpstr>
      <vt:lpstr>Jack London</vt:lpstr>
      <vt:lpstr>The Author: Jack London</vt:lpstr>
      <vt:lpstr>Law of Life</vt:lpstr>
      <vt:lpstr>BEFORE READING…</vt:lpstr>
      <vt:lpstr>Answer these Questions- you will turn this in</vt:lpstr>
      <vt:lpstr>Creative Writing Closure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christinam.johnson</dc:creator>
  <cp:lastModifiedBy>christinam.johnson</cp:lastModifiedBy>
  <cp:revision>43</cp:revision>
  <dcterms:created xsi:type="dcterms:W3CDTF">2015-04-22T13:02:45Z</dcterms:created>
  <dcterms:modified xsi:type="dcterms:W3CDTF">2015-04-23T10:56:20Z</dcterms:modified>
</cp:coreProperties>
</file>